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7" r:id="rId4"/>
    <p:sldId id="264" r:id="rId5"/>
    <p:sldId id="259" r:id="rId6"/>
    <p:sldId id="265" r:id="rId7"/>
    <p:sldId id="260" r:id="rId8"/>
    <p:sldId id="266" r:id="rId9"/>
    <p:sldId id="267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E6928-564D-4977-B95F-CD07BC82A841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3CC60-FFE9-4EC3-A87C-781374492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749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16387" name="Rectangle 2"/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>
              <a:lnSpc>
                <a:spcPct val="100000"/>
              </a:lnSpc>
            </a:pPr>
            <a:r>
              <a:rPr lang="en-US" altLang="en-US" sz="1200" smtClean="0"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ANSWER QUESTIONS BEFORE REVIEWING EXPERTS ANALYSIS</a:t>
            </a:r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DFF3A7-C01C-46DA-8905-D04EF32D170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F93F-0E6E-46B4-BFC7-678877130617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F93D-8C58-428F-8047-8841F37B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05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F93F-0E6E-46B4-BFC7-678877130617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F93D-8C58-428F-8047-8841F37B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30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F93F-0E6E-46B4-BFC7-678877130617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F93D-8C58-428F-8047-8841F37B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95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F93F-0E6E-46B4-BFC7-678877130617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F93D-8C58-428F-8047-8841F37B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93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F93F-0E6E-46B4-BFC7-678877130617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F93D-8C58-428F-8047-8841F37B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0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F93F-0E6E-46B4-BFC7-678877130617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F93D-8C58-428F-8047-8841F37B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262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F93F-0E6E-46B4-BFC7-678877130617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F93D-8C58-428F-8047-8841F37B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06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F93F-0E6E-46B4-BFC7-678877130617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F93D-8C58-428F-8047-8841F37B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33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F93F-0E6E-46B4-BFC7-678877130617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F93D-8C58-428F-8047-8841F37B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17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F93F-0E6E-46B4-BFC7-678877130617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F93D-8C58-428F-8047-8841F37B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830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F93F-0E6E-46B4-BFC7-678877130617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F93D-8C58-428F-8047-8841F37B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42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7F93F-0E6E-46B4-BFC7-678877130617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7F93D-8C58-428F-8047-8841F37B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342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Alone in the Cockpit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NBAA Single Pilot Working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86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>
            <p:ph type="title"/>
          </p:nvPr>
        </p:nvSpPr>
        <p:spPr>
          <a:xfrm>
            <a:off x="609600" y="12700"/>
            <a:ext cx="7886700" cy="1054100"/>
          </a:xfrm>
        </p:spPr>
        <p:txBody>
          <a:bodyPr/>
          <a:lstStyle/>
          <a:p>
            <a:pPr defTabSz="914400" eaLnBrk="1">
              <a:lnSpc>
                <a:spcPct val="90000"/>
              </a:lnSpc>
            </a:pPr>
            <a:r>
              <a:rPr lang="en-US" altLang="en-US" sz="4400" dirty="0" smtClean="0">
                <a:solidFill>
                  <a:srgbClr val="2E75B6"/>
                </a:solidFill>
              </a:rPr>
              <a:t>Part 3 </a:t>
            </a:r>
            <a:r>
              <a:rPr lang="en-US" altLang="en-US" sz="4400" dirty="0" smtClean="0">
                <a:solidFill>
                  <a:srgbClr val="2E75B6"/>
                </a:solidFill>
              </a:rPr>
              <a:t>Unstable Approach</a:t>
            </a:r>
            <a:endParaRPr lang="en-US" altLang="en-US" dirty="0" smtClean="0"/>
          </a:p>
        </p:txBody>
      </p:sp>
      <p:sp>
        <p:nvSpPr>
          <p:cNvPr id="10243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1447800"/>
            <a:ext cx="7886700" cy="3795713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2800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Speed exceedances (above or below reference speed)</a:t>
            </a: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endParaRPr lang="en-US" altLang="en-US" sz="2800" dirty="0"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2800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Configuration (gear flaps or Speed Brakes</a:t>
            </a:r>
            <a:r>
              <a:rPr lang="en-US" altLang="en-US" sz="28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)</a:t>
            </a: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endParaRPr lang="en-US" sz="2800" dirty="0" smtClean="0"/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sz="2800" dirty="0" smtClean="0"/>
              <a:t>Correct flight path </a:t>
            </a: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endParaRPr lang="en-US" sz="2800" dirty="0" smtClean="0"/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sz="2800" dirty="0" smtClean="0"/>
              <a:t>The aircraft speed is not more than final approach speed and not less than VREF </a:t>
            </a: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endParaRPr lang="en-US" sz="2800" dirty="0"/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sz="2800" dirty="0" smtClean="0"/>
              <a:t>Power setting is appropriate for the aircraft configuration.</a:t>
            </a:r>
            <a:endParaRPr lang="en-US" altLang="en-US" sz="2800" dirty="0">
              <a:ea typeface="Trebuchet MS" pitchFamily="34" charset="0"/>
              <a:cs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317255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>
            <p:ph type="title"/>
          </p:nvPr>
        </p:nvSpPr>
        <p:spPr>
          <a:xfrm>
            <a:off x="628650" y="363538"/>
            <a:ext cx="7886700" cy="1327150"/>
          </a:xfrm>
        </p:spPr>
        <p:txBody>
          <a:bodyPr/>
          <a:lstStyle/>
          <a:p>
            <a:pPr defTabSz="914400" eaLnBrk="1">
              <a:lnSpc>
                <a:spcPct val="90000"/>
              </a:lnSpc>
            </a:pPr>
            <a:r>
              <a:rPr lang="en-US" altLang="en-US" sz="4400" dirty="0" smtClean="0">
                <a:solidFill>
                  <a:srgbClr val="2E75B6"/>
                </a:solidFill>
              </a:rPr>
              <a:t>Part 4 </a:t>
            </a:r>
            <a:r>
              <a:rPr lang="en-US" altLang="en-US" sz="4400" dirty="0" smtClean="0">
                <a:solidFill>
                  <a:srgbClr val="2E75B6"/>
                </a:solidFill>
              </a:rPr>
              <a:t>Recommended Practices</a:t>
            </a:r>
            <a:endParaRPr lang="en-US" altLang="en-US" dirty="0" smtClean="0"/>
          </a:p>
        </p:txBody>
      </p:sp>
      <p:sp>
        <p:nvSpPr>
          <p:cNvPr id="11267" name="Rectangle 2"/>
          <p:cNvSpPr>
            <a:spLocks noChangeArrowheads="1"/>
          </p:cNvSpPr>
          <p:nvPr>
            <p:ph type="body" idx="1"/>
          </p:nvPr>
        </p:nvSpPr>
        <p:spPr>
          <a:xfrm>
            <a:off x="628650" y="1824039"/>
            <a:ext cx="7886700" cy="4352925"/>
          </a:xfr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28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Development of Defense's </a:t>
            </a:r>
            <a:r>
              <a:rPr lang="en-US" altLang="en-US" sz="2800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strategies for constant ATC </a:t>
            </a:r>
            <a:r>
              <a:rPr lang="en-US" altLang="en-US" sz="28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changes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en-US" altLang="en-US" sz="2800" dirty="0"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28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Constant </a:t>
            </a:r>
            <a:r>
              <a:rPr lang="en-US" altLang="en-US" sz="2800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use of standard </a:t>
            </a:r>
            <a:r>
              <a:rPr lang="en-US" altLang="en-US" sz="28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phraseology</a:t>
            </a: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endParaRPr lang="en-US" altLang="en-US" sz="2800" dirty="0"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28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Human factors knowledge </a:t>
            </a:r>
            <a:r>
              <a:rPr lang="en-US" altLang="en-US" sz="2800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/ </a:t>
            </a:r>
            <a:r>
              <a:rPr lang="en-US" altLang="en-US" sz="28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CRM-SRM </a:t>
            </a:r>
            <a:r>
              <a:rPr lang="en-US" altLang="en-US" sz="2800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skills improvement</a:t>
            </a:r>
            <a:r>
              <a:rPr lang="en-US" altLang="en-US" sz="28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.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en-US" altLang="en-US" sz="2800" dirty="0"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2800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Avoiding dangerous attitudes</a:t>
            </a: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endParaRPr lang="en-US" altLang="en-US" sz="2800" dirty="0" smtClean="0"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28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Apply </a:t>
            </a:r>
            <a:r>
              <a:rPr lang="en-US" altLang="en-US" sz="2800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stabilized approach concepts.</a:t>
            </a: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endParaRPr lang="en-US" altLang="en-US" sz="2800" dirty="0" smtClean="0"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28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Go </a:t>
            </a:r>
            <a:r>
              <a:rPr lang="en-US" altLang="en-US" sz="2800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around minded.</a:t>
            </a:r>
            <a:endParaRPr lang="en-US" altLang="en-US" sz="2800" dirty="0">
              <a:ea typeface="Trebuchet MS" pitchFamily="34" charset="0"/>
              <a:cs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7069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>
            <p:ph type="title"/>
          </p:nvPr>
        </p:nvSpPr>
        <p:spPr>
          <a:xfrm>
            <a:off x="304800" y="0"/>
            <a:ext cx="8336756" cy="1006474"/>
          </a:xfrm>
        </p:spPr>
        <p:txBody>
          <a:bodyPr/>
          <a:lstStyle/>
          <a:p>
            <a:pPr defTabSz="914400" eaLnBrk="1">
              <a:lnSpc>
                <a:spcPct val="90000"/>
              </a:lnSpc>
            </a:pPr>
            <a:r>
              <a:rPr lang="en-US" altLang="en-US" dirty="0" smtClean="0">
                <a:solidFill>
                  <a:srgbClr val="2E75B6"/>
                </a:solidFill>
              </a:rPr>
              <a:t>Final</a:t>
            </a:r>
            <a:r>
              <a:rPr lang="en-US" altLang="en-US" sz="4400" dirty="0" smtClean="0">
                <a:solidFill>
                  <a:srgbClr val="2E75B6"/>
                </a:solidFill>
              </a:rPr>
              <a:t> </a:t>
            </a:r>
            <a:r>
              <a:rPr lang="en-US" altLang="en-US" dirty="0">
                <a:solidFill>
                  <a:srgbClr val="2E75B6"/>
                </a:solidFill>
              </a:rPr>
              <a:t>C</a:t>
            </a:r>
            <a:r>
              <a:rPr lang="en-US" altLang="en-US" sz="4400" dirty="0" smtClean="0">
                <a:solidFill>
                  <a:srgbClr val="2E75B6"/>
                </a:solidFill>
              </a:rPr>
              <a:t>onsiderations</a:t>
            </a:r>
            <a:endParaRPr lang="en-US" altLang="en-US" dirty="0" smtClean="0"/>
          </a:p>
        </p:txBody>
      </p:sp>
      <p:sp>
        <p:nvSpPr>
          <p:cNvPr id="12291" name="Rectangle 2"/>
          <p:cNvSpPr>
            <a:spLocks noChangeArrowheads="1"/>
          </p:cNvSpPr>
          <p:nvPr>
            <p:ph type="body" idx="1"/>
          </p:nvPr>
        </p:nvSpPr>
        <p:spPr>
          <a:xfrm>
            <a:off x="381000" y="914400"/>
            <a:ext cx="8305800" cy="4500564"/>
          </a:xfr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2200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Training on Visual Descent Point concept</a:t>
            </a: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endParaRPr lang="en-US" altLang="en-US" sz="2200" dirty="0" smtClean="0"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22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Wind </a:t>
            </a:r>
            <a:r>
              <a:rPr lang="en-US" altLang="en-US" sz="2200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shear on approach, where go-around procedure is mandatory. </a:t>
            </a: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endParaRPr lang="en-US" altLang="en-US" sz="2200" dirty="0" smtClean="0"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22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Concepts </a:t>
            </a:r>
            <a:r>
              <a:rPr lang="en-US" altLang="en-US" sz="2200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of wake turbulence, especially on maneuvers </a:t>
            </a:r>
            <a:r>
              <a:rPr lang="en-US" altLang="en-US" sz="22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aiming touchdown </a:t>
            </a:r>
            <a:r>
              <a:rPr lang="en-US" altLang="en-US" sz="2200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in front of previous aircraft touchdown point.</a:t>
            </a: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endParaRPr lang="en-US" altLang="en-US" sz="2200" dirty="0" smtClean="0"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22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Concepts </a:t>
            </a:r>
            <a:r>
              <a:rPr lang="en-US" altLang="en-US" sz="2200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on how to prevent a non-stabilized approach: </a:t>
            </a:r>
            <a:endParaRPr lang="en-US" altLang="en-US" sz="2200" dirty="0" smtClean="0"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pPr marL="582613" lvl="1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2200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I</a:t>
            </a:r>
            <a:r>
              <a:rPr lang="en-US" altLang="en-US" sz="22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mportance </a:t>
            </a:r>
            <a:r>
              <a:rPr lang="en-US" altLang="en-US" sz="2200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of flying SOP </a:t>
            </a:r>
            <a:endParaRPr lang="en-US" altLang="en-US" sz="2200" dirty="0" smtClean="0"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pPr marL="582613" lvl="1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2200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R</a:t>
            </a:r>
            <a:r>
              <a:rPr lang="en-US" altLang="en-US" sz="22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espect </a:t>
            </a:r>
            <a:r>
              <a:rPr lang="en-US" altLang="en-US" sz="2200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minimum altitude to be stabilized during VMC and IMC approaches </a:t>
            </a:r>
            <a:endParaRPr lang="en-US" altLang="en-US" sz="2200" dirty="0" smtClean="0"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pPr marL="582613" lvl="1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22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Assure Landing </a:t>
            </a:r>
            <a:r>
              <a:rPr lang="en-US" altLang="en-US" sz="2200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configuration (landing gear and flaps) and within limits of tolerances for approach speed, vertical speed, glide path, PAPI (VASIS), lateral deviation and thrust setting 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altLang="en-US" sz="2200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/>
            </a:r>
            <a:br>
              <a:rPr lang="en-US" altLang="en-US" sz="2200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</a:br>
            <a:endParaRPr lang="en-US" altLang="en-US" sz="2200" dirty="0"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67082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>
            <p:ph type="title"/>
          </p:nvPr>
        </p:nvSpPr>
        <p:spPr>
          <a:xfrm>
            <a:off x="628650" y="363538"/>
            <a:ext cx="7886700" cy="1327150"/>
          </a:xfrm>
        </p:spPr>
        <p:txBody>
          <a:bodyPr/>
          <a:lstStyle/>
          <a:p>
            <a:pPr defTabSz="914400" eaLnBrk="1">
              <a:lnSpc>
                <a:spcPct val="90000"/>
              </a:lnSpc>
            </a:pPr>
            <a:r>
              <a:rPr lang="en-US" altLang="en-US" sz="4400" smtClean="0">
                <a:solidFill>
                  <a:srgbClr val="2E75B6"/>
                </a:solidFill>
              </a:rPr>
              <a:t>Introduction </a:t>
            </a:r>
            <a:endParaRPr lang="en-US" altLang="en-US" smtClean="0"/>
          </a:p>
        </p:txBody>
      </p:sp>
      <p:sp>
        <p:nvSpPr>
          <p:cNvPr id="7172" name="Rectangle 3"/>
          <p:cNvSpPr>
            <a:spLocks noChangeArrowheads="1"/>
          </p:cNvSpPr>
          <p:nvPr>
            <p:ph type="body" idx="1"/>
          </p:nvPr>
        </p:nvSpPr>
        <p:spPr>
          <a:xfrm>
            <a:off x="609600" y="1905000"/>
            <a:ext cx="7886700" cy="4351337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28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The scenario John is in serves </a:t>
            </a:r>
            <a:r>
              <a:rPr lang="en-US" altLang="en-US" sz="2800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as an example of common event that normally occurs in high traffic airports, </a:t>
            </a:r>
            <a:r>
              <a:rPr lang="en-US" altLang="en-US" sz="28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scenarios </a:t>
            </a:r>
            <a:r>
              <a:rPr lang="en-US" altLang="en-US" sz="2800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such as this </a:t>
            </a:r>
            <a:r>
              <a:rPr lang="en-US" altLang="en-US" sz="28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have a potential to develop </a:t>
            </a:r>
            <a:r>
              <a:rPr lang="en-US" altLang="en-US" sz="2800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into a high risk event. </a:t>
            </a: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endParaRPr lang="en-US" altLang="en-US" sz="2800" dirty="0"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2800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As it will be shown in the video, there are many factors that contribute to an Unstable Approach. This video is intended to serve as a guide and as an example to provide pilots and ATC personnel some feedback of what goes on inside the cabin as well as in air traffic control stations.</a:t>
            </a: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endParaRPr lang="en-US" altLang="en-US" sz="2800" dirty="0"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2800" dirty="0">
                <a:ea typeface="Trebuchet MS" pitchFamily="34" charset="0"/>
                <a:cs typeface="Trebuchet MS" pitchFamily="34" charset="0"/>
                <a:sym typeface="Trebuchet MS Bold" charset="0"/>
              </a:rPr>
              <a:t>This video is not intended to appoint direct responsibilities/liabilities to any party shown in this video. Its content should only be used for </a:t>
            </a:r>
            <a:r>
              <a:rPr lang="en-US" altLang="en-US" sz="2800" b="1" dirty="0">
                <a:ea typeface="Trebuchet MS" pitchFamily="34" charset="0"/>
                <a:cs typeface="Trebuchet MS" pitchFamily="34" charset="0"/>
                <a:sym typeface="Trebuchet MS Bold" charset="0"/>
              </a:rPr>
              <a:t>TRAINING PURPOSES</a:t>
            </a:r>
            <a:r>
              <a:rPr lang="en-US" altLang="en-US" sz="2800" b="1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. </a:t>
            </a:r>
            <a:endParaRPr lang="en-US" altLang="en-US" sz="2800" b="1" dirty="0">
              <a:ea typeface="Trebuchet MS" pitchFamily="34" charset="0"/>
              <a:cs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2729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>
            <p:ph type="title"/>
          </p:nvPr>
        </p:nvSpPr>
        <p:spPr>
          <a:xfrm>
            <a:off x="628650" y="363538"/>
            <a:ext cx="7886700" cy="1327150"/>
          </a:xfrm>
        </p:spPr>
        <p:txBody>
          <a:bodyPr/>
          <a:lstStyle/>
          <a:p>
            <a:pPr defTabSz="914400" eaLnBrk="1">
              <a:lnSpc>
                <a:spcPct val="90000"/>
              </a:lnSpc>
            </a:pPr>
            <a:r>
              <a:rPr lang="en-US" altLang="en-US" sz="4400" dirty="0" smtClean="0">
                <a:solidFill>
                  <a:srgbClr val="2E75B6"/>
                </a:solidFill>
              </a:rPr>
              <a:t>Video Facts</a:t>
            </a:r>
            <a:endParaRPr lang="en-US" altLang="en-US" dirty="0" smtClean="0"/>
          </a:p>
        </p:txBody>
      </p:sp>
      <p:sp>
        <p:nvSpPr>
          <p:cNvPr id="6147" name="Rectangle 2"/>
          <p:cNvSpPr>
            <a:spLocks noChangeArrowheads="1"/>
          </p:cNvSpPr>
          <p:nvPr>
            <p:ph type="body" idx="1"/>
          </p:nvPr>
        </p:nvSpPr>
        <p:spPr>
          <a:xfrm>
            <a:off x="628650" y="1447800"/>
            <a:ext cx="7886700" cy="5029199"/>
          </a:xfrm>
        </p:spPr>
        <p:txBody>
          <a:bodyPr>
            <a:normAutofit/>
          </a:bodyPr>
          <a:lstStyle/>
          <a:p>
            <a:pPr marL="182563" indent="-182563" defTabSz="914400" eaLnBrk="1">
              <a:lnSpc>
                <a:spcPct val="90000"/>
              </a:lnSpc>
              <a:spcBef>
                <a:spcPts val="1000"/>
              </a:spcBef>
            </a:pPr>
            <a:r>
              <a:rPr lang="en-US" altLang="en-US" sz="28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Scenario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en-US" sz="28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Airport</a:t>
            </a:r>
            <a:r>
              <a:rPr lang="en-US" altLang="en-US" sz="28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: </a:t>
            </a:r>
            <a:r>
              <a:rPr lang="en-US" altLang="en-US" sz="28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Miami International Airport (KMIA)</a:t>
            </a:r>
            <a:endParaRPr lang="en-US" altLang="en-US" sz="2800" dirty="0" smtClean="0"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en-US" sz="28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Main topic: Unstable </a:t>
            </a:r>
            <a:r>
              <a:rPr lang="en-US" altLang="en-US" sz="28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Approach / Cockpit workload</a:t>
            </a:r>
            <a:endParaRPr lang="en-US" altLang="en-US" sz="2800" dirty="0" smtClean="0"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en-US" sz="28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Risks associated </a:t>
            </a:r>
            <a:r>
              <a:rPr lang="en-US" altLang="en-US" sz="28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in the scenario include: </a:t>
            </a:r>
            <a:endParaRPr lang="en-US" altLang="en-US" sz="2800" dirty="0"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pPr lvl="1">
              <a:lnSpc>
                <a:spcPct val="90000"/>
              </a:lnSpc>
              <a:spcBef>
                <a:spcPts val="1000"/>
              </a:spcBef>
            </a:pPr>
            <a:r>
              <a:rPr lang="en-US" altLang="en-US" sz="2400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T</a:t>
            </a:r>
            <a:r>
              <a:rPr lang="en-US" altLang="en-US" sz="24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raffic saturation </a:t>
            </a:r>
          </a:p>
          <a:p>
            <a:pPr lvl="1">
              <a:lnSpc>
                <a:spcPct val="90000"/>
              </a:lnSpc>
              <a:spcBef>
                <a:spcPts val="1000"/>
              </a:spcBef>
            </a:pPr>
            <a:r>
              <a:rPr lang="en-US" altLang="en-US" sz="2400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L</a:t>
            </a:r>
            <a:r>
              <a:rPr lang="en-US" altLang="en-US" sz="24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ast </a:t>
            </a:r>
            <a:r>
              <a:rPr lang="en-US" altLang="en-US" sz="24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minutes changes during approach, </a:t>
            </a:r>
            <a:endParaRPr lang="en-US" altLang="en-US" sz="2400" dirty="0" smtClean="0"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pPr lvl="1">
              <a:lnSpc>
                <a:spcPct val="90000"/>
              </a:lnSpc>
              <a:spcBef>
                <a:spcPts val="1000"/>
              </a:spcBef>
            </a:pPr>
            <a:r>
              <a:rPr lang="en-US" altLang="en-US" sz="2400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S</a:t>
            </a:r>
            <a:r>
              <a:rPr lang="en-US" altLang="en-US" sz="24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RM deficiencies</a:t>
            </a:r>
          </a:p>
          <a:p>
            <a:pPr lvl="1">
              <a:lnSpc>
                <a:spcPct val="90000"/>
              </a:lnSpc>
              <a:spcBef>
                <a:spcPts val="1000"/>
              </a:spcBef>
            </a:pPr>
            <a:r>
              <a:rPr lang="en-US" altLang="en-US" sz="2400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O</a:t>
            </a:r>
            <a:r>
              <a:rPr lang="en-US" altLang="en-US" sz="24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perational pressures </a:t>
            </a:r>
          </a:p>
          <a:p>
            <a:pPr lvl="1">
              <a:lnSpc>
                <a:spcPct val="90000"/>
              </a:lnSpc>
              <a:spcBef>
                <a:spcPts val="1000"/>
              </a:spcBef>
            </a:pPr>
            <a:r>
              <a:rPr lang="en-US" altLang="en-US" sz="24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Inadequate </a:t>
            </a:r>
            <a:r>
              <a:rPr lang="en-US" altLang="en-US" sz="24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stabilized approach </a:t>
            </a:r>
            <a:r>
              <a:rPr lang="en-US" altLang="en-US" sz="24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concepts </a:t>
            </a:r>
          </a:p>
          <a:p>
            <a:pPr lvl="1">
              <a:lnSpc>
                <a:spcPct val="90000"/>
              </a:lnSpc>
              <a:spcBef>
                <a:spcPts val="1000"/>
              </a:spcBef>
            </a:pPr>
            <a:r>
              <a:rPr lang="en-US" altLang="en-US" sz="24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Undesired </a:t>
            </a:r>
            <a:r>
              <a:rPr lang="en-US" altLang="en-US" sz="24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aircraft state interpretation.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1780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/>
          <p:cNvSpPr>
            <a:spLocks noChangeArrowheads="1"/>
          </p:cNvSpPr>
          <p:nvPr>
            <p:ph type="body" idx="1"/>
          </p:nvPr>
        </p:nvSpPr>
        <p:spPr>
          <a:xfrm>
            <a:off x="609600" y="1905000"/>
            <a:ext cx="7886700" cy="4351337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28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During the flight John is faced with many threats, some which only become apparent during the final approach section of the flight</a:t>
            </a: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endParaRPr lang="en-US" altLang="en-US" sz="2800" dirty="0"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28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The Key to remember is that most Threats in the scenario as well as in real life, can be mitigated by advance planning and understanding our limitations </a:t>
            </a:r>
            <a:endParaRPr lang="en-US" altLang="en-US" sz="2800" dirty="0"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endParaRPr lang="en-US" altLang="en-US" sz="2800" dirty="0"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2800" dirty="0" smtClean="0">
                <a:ea typeface="Trebuchet MS" pitchFamily="34" charset="0"/>
                <a:cs typeface="Trebuchet MS" pitchFamily="34" charset="0"/>
                <a:sym typeface="Trebuchet MS Bold" charset="0"/>
              </a:rPr>
              <a:t>Some of the Threats that we like to highlight are the following</a:t>
            </a:r>
            <a:endParaRPr lang="en-US" altLang="en-US" sz="2800" b="1" dirty="0">
              <a:ea typeface="Trebuchet MS" pitchFamily="34" charset="0"/>
              <a:cs typeface="Trebuchet MS" pitchFamily="34" charset="0"/>
            </a:endParaRPr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533400" y="228600"/>
            <a:ext cx="78867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rgbClr val="2E75B6"/>
                </a:solidFill>
              </a:rPr>
              <a:t>Part 1 - THREATS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7208666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>
            <p:ph type="title"/>
          </p:nvPr>
        </p:nvSpPr>
        <p:spPr>
          <a:xfrm>
            <a:off x="628650" y="363538"/>
            <a:ext cx="7886700" cy="1327150"/>
          </a:xfrm>
        </p:spPr>
        <p:txBody>
          <a:bodyPr/>
          <a:lstStyle/>
          <a:p>
            <a:pPr defTabSz="914400" eaLnBrk="1">
              <a:lnSpc>
                <a:spcPct val="90000"/>
              </a:lnSpc>
            </a:pPr>
            <a:r>
              <a:rPr lang="en-US" altLang="en-US" sz="4400" dirty="0" smtClean="0">
                <a:solidFill>
                  <a:srgbClr val="2E75B6"/>
                </a:solidFill>
              </a:rPr>
              <a:t>Part </a:t>
            </a:r>
            <a:r>
              <a:rPr lang="en-US" altLang="en-US" sz="4400" dirty="0" smtClean="0">
                <a:solidFill>
                  <a:srgbClr val="2E75B6"/>
                </a:solidFill>
              </a:rPr>
              <a:t>1 - THREATS</a:t>
            </a:r>
            <a:endParaRPr lang="en-US" altLang="en-US" dirty="0" smtClean="0"/>
          </a:p>
        </p:txBody>
      </p:sp>
      <p:sp>
        <p:nvSpPr>
          <p:cNvPr id="8195" name="Rectangle 2"/>
          <p:cNvSpPr>
            <a:spLocks noChangeArrowheads="1"/>
          </p:cNvSpPr>
          <p:nvPr>
            <p:ph type="body" idx="1"/>
          </p:nvPr>
        </p:nvSpPr>
        <p:spPr>
          <a:xfrm>
            <a:off x="628650" y="1824039"/>
            <a:ext cx="7886700" cy="4352925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2800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High flow of traffic airports.</a:t>
            </a: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2800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Constant changes of STARs </a:t>
            </a: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28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Operational </a:t>
            </a:r>
            <a:r>
              <a:rPr lang="en-US" altLang="en-US" sz="2800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pressures </a:t>
            </a: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2800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Radar vectors affecting aircraft performance.</a:t>
            </a: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2800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Standard phraseology.</a:t>
            </a: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2800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Topographic characteristics around airports.</a:t>
            </a: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2800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Weather changes (</a:t>
            </a:r>
            <a:r>
              <a:rPr lang="en-US" altLang="en-US" sz="2800" dirty="0" err="1">
                <a:ea typeface="Trebuchet MS" pitchFamily="34" charset="0"/>
                <a:cs typeface="Trebuchet MS" pitchFamily="34" charset="0"/>
                <a:sym typeface="Trebuchet MS" pitchFamily="34" charset="0"/>
              </a:rPr>
              <a:t>e.g</a:t>
            </a:r>
            <a:r>
              <a:rPr lang="en-US" altLang="en-US" sz="2800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 temperature, </a:t>
            </a:r>
            <a:r>
              <a:rPr lang="en-US" altLang="en-US" sz="2800" b="1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wind</a:t>
            </a:r>
            <a:r>
              <a:rPr lang="en-US" altLang="en-US" sz="2800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, fog, etc.)</a:t>
            </a: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2800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Airdrome infrastructure (runway conditions, precision approach capacities, etc.) </a:t>
            </a:r>
            <a:endParaRPr lang="en-US" altLang="en-US" sz="2800" dirty="0">
              <a:ea typeface="Trebuchet MS" pitchFamily="34" charset="0"/>
              <a:cs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49214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/>
          <p:cNvSpPr>
            <a:spLocks noChangeArrowheads="1"/>
          </p:cNvSpPr>
          <p:nvPr>
            <p:ph type="body" idx="1"/>
          </p:nvPr>
        </p:nvSpPr>
        <p:spPr>
          <a:xfrm>
            <a:off x="609600" y="1676400"/>
            <a:ext cx="7886700" cy="4351337"/>
          </a:xfr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28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As pilots we also have to deal with possible Errors </a:t>
            </a:r>
            <a:endParaRPr lang="en-US" altLang="en-US" sz="2800" dirty="0"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endParaRPr lang="en-US" altLang="en-US" sz="2800" b="1" dirty="0" smtClean="0"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2900" dirty="0" smtClean="0">
                <a:ea typeface="Trebuchet MS" pitchFamily="34" charset="0"/>
                <a:cs typeface="Trebuchet MS" pitchFamily="34" charset="0"/>
              </a:rPr>
              <a:t>Generally</a:t>
            </a:r>
            <a:r>
              <a:rPr lang="en-US" altLang="en-US" sz="2900" dirty="0">
                <a:ea typeface="Trebuchet MS" pitchFamily="34" charset="0"/>
                <a:cs typeface="Trebuchet MS" pitchFamily="34" charset="0"/>
              </a:rPr>
              <a:t>, an error is "an unsafe act unintentionally committed".  In other words, we don't err on purpose!  </a:t>
            </a:r>
            <a:endParaRPr lang="en-US" altLang="en-US" sz="2900" dirty="0" smtClean="0">
              <a:ea typeface="Trebuchet MS" pitchFamily="34" charset="0"/>
              <a:cs typeface="Trebuchet MS" pitchFamily="34" charset="0"/>
            </a:endParaRPr>
          </a:p>
          <a:p>
            <a:pPr marL="582613" lvl="1" indent="-182563">
              <a:lnSpc>
                <a:spcPct val="90000"/>
              </a:lnSpc>
              <a:spcBef>
                <a:spcPts val="1000"/>
              </a:spcBef>
            </a:pPr>
            <a:endParaRPr lang="en-US" altLang="en-US" sz="2500" dirty="0">
              <a:ea typeface="Trebuchet MS" pitchFamily="34" charset="0"/>
              <a:cs typeface="Trebuchet MS" pitchFamily="34" charset="0"/>
            </a:endParaRPr>
          </a:p>
          <a:p>
            <a:pPr marL="582613" lvl="1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2500" dirty="0" smtClean="0">
                <a:ea typeface="Trebuchet MS" pitchFamily="34" charset="0"/>
                <a:cs typeface="Trebuchet MS" pitchFamily="34" charset="0"/>
              </a:rPr>
              <a:t>An </a:t>
            </a:r>
            <a:r>
              <a:rPr lang="en-US" altLang="en-US" sz="2500" dirty="0">
                <a:ea typeface="Trebuchet MS" pitchFamily="34" charset="0"/>
                <a:cs typeface="Trebuchet MS" pitchFamily="34" charset="0"/>
              </a:rPr>
              <a:t>error can be a slip or a </a:t>
            </a:r>
            <a:r>
              <a:rPr lang="en-US" altLang="en-US" sz="2500" dirty="0" smtClean="0">
                <a:ea typeface="Trebuchet MS" pitchFamily="34" charset="0"/>
                <a:cs typeface="Trebuchet MS" pitchFamily="34" charset="0"/>
              </a:rPr>
              <a:t>mistake.</a:t>
            </a:r>
          </a:p>
          <a:p>
            <a:pPr marL="582613" lvl="1" indent="-182563">
              <a:lnSpc>
                <a:spcPct val="90000"/>
              </a:lnSpc>
              <a:spcBef>
                <a:spcPts val="1000"/>
              </a:spcBef>
            </a:pPr>
            <a:endParaRPr lang="en-US" altLang="en-US" sz="2900" dirty="0">
              <a:ea typeface="Trebuchet MS" pitchFamily="34" charset="0"/>
              <a:cs typeface="Trebuchet MS" pitchFamily="34" charset="0"/>
            </a:endParaRP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2900" dirty="0" smtClean="0">
                <a:ea typeface="Trebuchet MS" pitchFamily="34" charset="0"/>
                <a:cs typeface="Trebuchet MS" pitchFamily="34" charset="0"/>
              </a:rPr>
              <a:t>A </a:t>
            </a:r>
            <a:r>
              <a:rPr lang="en-US" altLang="en-US" sz="2900" dirty="0">
                <a:ea typeface="Trebuchet MS" pitchFamily="34" charset="0"/>
                <a:cs typeface="Trebuchet MS" pitchFamily="34" charset="0"/>
              </a:rPr>
              <a:t>slip is merely a good plan poorly executed.  </a:t>
            </a:r>
            <a:r>
              <a:rPr lang="en-US" altLang="en-US" sz="2900" dirty="0" smtClean="0">
                <a:ea typeface="Trebuchet MS" pitchFamily="34" charset="0"/>
                <a:cs typeface="Trebuchet MS" pitchFamily="34" charset="0"/>
              </a:rPr>
              <a:t>In John’s case he never activated his new procedure into the system, which caused a lapse in situational awareness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altLang="en-US" sz="2900" dirty="0" smtClean="0">
                <a:ea typeface="Trebuchet MS" pitchFamily="34" charset="0"/>
                <a:cs typeface="Trebuchet MS" pitchFamily="34" charset="0"/>
              </a:rPr>
              <a:t> </a:t>
            </a:r>
            <a:endParaRPr lang="en-US" altLang="en-US" sz="2900" dirty="0">
              <a:ea typeface="Trebuchet MS" pitchFamily="34" charset="0"/>
              <a:cs typeface="Trebuchet MS" pitchFamily="34" charset="0"/>
            </a:endParaRP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2900" dirty="0" smtClean="0">
                <a:ea typeface="Trebuchet MS" pitchFamily="34" charset="0"/>
                <a:cs typeface="Trebuchet MS" pitchFamily="34" charset="0"/>
              </a:rPr>
              <a:t>A </a:t>
            </a:r>
            <a:r>
              <a:rPr lang="en-US" altLang="en-US" sz="2900" dirty="0">
                <a:ea typeface="Trebuchet MS" pitchFamily="34" charset="0"/>
                <a:cs typeface="Trebuchet MS" pitchFamily="34" charset="0"/>
              </a:rPr>
              <a:t>mistake is a "bad plan".  </a:t>
            </a:r>
            <a:r>
              <a:rPr lang="en-US" altLang="en-US" sz="2900" dirty="0" smtClean="0">
                <a:ea typeface="Trebuchet MS" pitchFamily="34" charset="0"/>
                <a:cs typeface="Trebuchet MS" pitchFamily="34" charset="0"/>
              </a:rPr>
              <a:t>In John’s case, he didn’t plan additional fuel reserves to account for additional situations that could occur in the flight</a:t>
            </a: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endParaRPr lang="en-US" altLang="en-US" sz="2900" dirty="0">
              <a:ea typeface="Trebuchet MS" pitchFamily="34" charset="0"/>
              <a:cs typeface="Trebuchet MS" pitchFamily="34" charset="0"/>
            </a:endParaRP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2900" dirty="0" smtClean="0">
                <a:ea typeface="Trebuchet MS" pitchFamily="34" charset="0"/>
                <a:cs typeface="Trebuchet MS" pitchFamily="34" charset="0"/>
              </a:rPr>
              <a:t>Some additional errors during our scenario are the following: </a:t>
            </a: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endParaRPr lang="en-US" altLang="en-US" sz="2900" dirty="0">
              <a:ea typeface="Trebuchet MS" pitchFamily="34" charset="0"/>
              <a:cs typeface="Trebuchet MS" pitchFamily="34" charset="0"/>
            </a:endParaRP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endParaRPr lang="en-US" altLang="en-US" sz="2800" b="1" dirty="0">
              <a:ea typeface="Trebuchet MS" pitchFamily="34" charset="0"/>
              <a:cs typeface="Trebuchet MS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>
            <p:ph type="title"/>
          </p:nvPr>
        </p:nvSpPr>
        <p:spPr>
          <a:xfrm>
            <a:off x="533400" y="152400"/>
            <a:ext cx="7886700" cy="1327150"/>
          </a:xfrm>
        </p:spPr>
        <p:txBody>
          <a:bodyPr/>
          <a:lstStyle/>
          <a:p>
            <a:pPr defTabSz="914400" eaLnBrk="1">
              <a:lnSpc>
                <a:spcPct val="90000"/>
              </a:lnSpc>
            </a:pPr>
            <a:r>
              <a:rPr lang="en-US" altLang="en-US" sz="4400" dirty="0" smtClean="0">
                <a:solidFill>
                  <a:srgbClr val="2E75B6"/>
                </a:solidFill>
              </a:rPr>
              <a:t>Part 2 ERRORS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058972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>
            <p:ph type="title"/>
          </p:nvPr>
        </p:nvSpPr>
        <p:spPr>
          <a:xfrm>
            <a:off x="628650" y="363538"/>
            <a:ext cx="7886700" cy="1327150"/>
          </a:xfrm>
        </p:spPr>
        <p:txBody>
          <a:bodyPr/>
          <a:lstStyle/>
          <a:p>
            <a:pPr defTabSz="914400" eaLnBrk="1">
              <a:lnSpc>
                <a:spcPct val="90000"/>
              </a:lnSpc>
            </a:pPr>
            <a:r>
              <a:rPr lang="en-US" altLang="en-US" sz="4400" dirty="0" smtClean="0">
                <a:solidFill>
                  <a:srgbClr val="2E75B6"/>
                </a:solidFill>
              </a:rPr>
              <a:t>Part 2 ERRORS</a:t>
            </a:r>
            <a:endParaRPr lang="en-US" altLang="en-US" dirty="0" smtClean="0"/>
          </a:p>
        </p:txBody>
      </p:sp>
      <p:sp>
        <p:nvSpPr>
          <p:cNvPr id="9219" name="Rectangle 2"/>
          <p:cNvSpPr>
            <a:spLocks noChangeArrowheads="1"/>
          </p:cNvSpPr>
          <p:nvPr>
            <p:ph type="body" idx="1"/>
          </p:nvPr>
        </p:nvSpPr>
        <p:spPr>
          <a:xfrm>
            <a:off x="510779" y="1824039"/>
            <a:ext cx="7886700" cy="4352925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28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Energy Management 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en-US" altLang="en-US" sz="2800" dirty="0"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2800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Loss of situational awareness </a:t>
            </a:r>
            <a:endParaRPr lang="en-US" altLang="en-US" sz="2800" dirty="0" smtClean="0"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en-US" altLang="en-US" sz="2800" dirty="0"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2800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Stabilized approach concept </a:t>
            </a:r>
            <a:r>
              <a:rPr lang="en-US" altLang="en-US" sz="28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misconceptions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altLang="en-US" sz="28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 </a:t>
            </a:r>
            <a:endParaRPr lang="en-US" altLang="en-US" sz="2800" dirty="0"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2800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Inadequate use of the </a:t>
            </a:r>
            <a:r>
              <a:rPr lang="en-US" altLang="en-US" sz="28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automation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en-US" altLang="en-US" sz="2800" dirty="0" smtClean="0"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2800" dirty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 </a:t>
            </a:r>
            <a:r>
              <a:rPr lang="en-US" altLang="en-US" sz="2800" b="1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Use of Weather Radar </a:t>
            </a:r>
            <a:endParaRPr lang="en-US" altLang="en-US" sz="2800" b="1" dirty="0">
              <a:ea typeface="Trebuchet MS" pitchFamily="34" charset="0"/>
              <a:cs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3993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95400"/>
            <a:ext cx="5638800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 smtClean="0"/>
              <a:t>Our weather radar when use properly helps when dealing with “No-go” “go” decisions.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In John’s scenario this is a tool, that we could have utilized to identify the wind shear event he encountered on approach 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Again showing how we can miss tools that can mitigate the risk on these high stress situations  </a:t>
            </a:r>
            <a:endParaRPr lang="en-US" alt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800" dirty="0"/>
          </a:p>
        </p:txBody>
      </p:sp>
      <p:sp>
        <p:nvSpPr>
          <p:cNvPr id="7" name="Rectangle 1"/>
          <p:cNvSpPr>
            <a:spLocks noChangeArrowheads="1"/>
          </p:cNvSpPr>
          <p:nvPr>
            <p:ph type="title"/>
          </p:nvPr>
        </p:nvSpPr>
        <p:spPr>
          <a:xfrm>
            <a:off x="533400" y="152400"/>
            <a:ext cx="78867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2E75B6"/>
                </a:solidFill>
              </a:rPr>
              <a:t>Part 2 </a:t>
            </a:r>
            <a:r>
              <a:rPr lang="en-US" altLang="en-US" dirty="0" smtClean="0">
                <a:solidFill>
                  <a:srgbClr val="2E75B6"/>
                </a:solidFill>
              </a:rPr>
              <a:t>ERRORS - </a:t>
            </a:r>
            <a:r>
              <a:rPr lang="en-US" altLang="en-US" sz="4400" dirty="0" smtClean="0">
                <a:solidFill>
                  <a:srgbClr val="2E75B6"/>
                </a:solidFill>
              </a:rPr>
              <a:t>Weather Radar </a:t>
            </a:r>
            <a:endParaRPr lang="en-US" alt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943600" y="2057400"/>
            <a:ext cx="2650035" cy="2563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993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/>
          <p:cNvSpPr>
            <a:spLocks noChangeArrowheads="1"/>
          </p:cNvSpPr>
          <p:nvPr>
            <p:ph type="body" idx="1"/>
          </p:nvPr>
        </p:nvSpPr>
        <p:spPr>
          <a:xfrm>
            <a:off x="457200" y="914400"/>
            <a:ext cx="8305800" cy="5562600"/>
          </a:xfr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19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An approach is considered to be stable when all of the following conditions are met:</a:t>
            </a: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endParaRPr lang="en-US" altLang="en-US" sz="1900" dirty="0" smtClean="0"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19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All briefings and checklists have been actioned.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en-US" altLang="en-US" sz="1900" dirty="0" smtClean="0"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19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The aircraft is in the planned landing configuration.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en-US" altLang="en-US" sz="1900" dirty="0" smtClean="0"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19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The aircraft is on the correct flight path.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en-US" altLang="en-US" sz="1900" dirty="0" smtClean="0"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19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The aircraft speed is not more than final approach speed +10 KIAS and not less than VREF.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en-US" altLang="en-US" sz="1900" dirty="0" smtClean="0"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1900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Power setting is appropriate for the aircraft configuration.</a:t>
            </a: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endParaRPr lang="en-US" altLang="en-US" sz="1900" b="1" dirty="0"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pPr marL="182563" indent="-182563">
              <a:lnSpc>
                <a:spcPct val="90000"/>
              </a:lnSpc>
              <a:spcBef>
                <a:spcPts val="1000"/>
              </a:spcBef>
            </a:pPr>
            <a:r>
              <a:rPr lang="en-US" altLang="en-US" sz="1900" b="1" dirty="0" smtClean="0">
                <a:ea typeface="Trebuchet MS" pitchFamily="34" charset="0"/>
                <a:cs typeface="Trebuchet MS" pitchFamily="34" charset="0"/>
                <a:sym typeface="Trebuchet MS" pitchFamily="34" charset="0"/>
              </a:rPr>
              <a:t>Additional Considerations are : </a:t>
            </a:r>
            <a:endParaRPr lang="en-US" altLang="en-US" sz="1900" b="1" dirty="0">
              <a:ea typeface="Trebuchet MS" pitchFamily="34" charset="0"/>
              <a:cs typeface="Trebuchet MS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>
            <p:ph type="title"/>
          </p:nvPr>
        </p:nvSpPr>
        <p:spPr>
          <a:xfrm>
            <a:off x="609600" y="0"/>
            <a:ext cx="7886700" cy="990600"/>
          </a:xfrm>
        </p:spPr>
        <p:txBody>
          <a:bodyPr/>
          <a:lstStyle/>
          <a:p>
            <a:pPr defTabSz="914400" eaLnBrk="1">
              <a:lnSpc>
                <a:spcPct val="90000"/>
              </a:lnSpc>
            </a:pPr>
            <a:r>
              <a:rPr lang="en-US" altLang="en-US" sz="4400" dirty="0" smtClean="0">
                <a:solidFill>
                  <a:srgbClr val="2E75B6"/>
                </a:solidFill>
              </a:rPr>
              <a:t>Part 3 </a:t>
            </a:r>
            <a:r>
              <a:rPr lang="en-US" altLang="en-US" sz="4400" dirty="0" smtClean="0">
                <a:solidFill>
                  <a:srgbClr val="2E75B6"/>
                </a:solidFill>
              </a:rPr>
              <a:t>Unstable Approach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101104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764</Words>
  <Application>Microsoft Office PowerPoint</Application>
  <PresentationFormat>On-screen Show (4:3)</PresentationFormat>
  <Paragraphs>112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Alone in the Cockpit </vt:lpstr>
      <vt:lpstr>Introduction </vt:lpstr>
      <vt:lpstr>Video Facts</vt:lpstr>
      <vt:lpstr>PowerPoint Presentation</vt:lpstr>
      <vt:lpstr>Part 1 - THREATS</vt:lpstr>
      <vt:lpstr>Part 2 ERRORS</vt:lpstr>
      <vt:lpstr>Part 2 ERRORS</vt:lpstr>
      <vt:lpstr>Part 2 ERRORS - Weather Radar </vt:lpstr>
      <vt:lpstr>Part 3 Unstable Approach</vt:lpstr>
      <vt:lpstr>Part 3 Unstable Approach</vt:lpstr>
      <vt:lpstr>Part 4 Recommended Practices</vt:lpstr>
      <vt:lpstr>Final Considerations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Alone in the Cockpit</dc:title>
  <dc:creator>Dan Ramirez</dc:creator>
  <cp:lastModifiedBy>Dan Ramirez</cp:lastModifiedBy>
  <cp:revision>11</cp:revision>
  <dcterms:created xsi:type="dcterms:W3CDTF">2015-10-29T14:44:06Z</dcterms:created>
  <dcterms:modified xsi:type="dcterms:W3CDTF">2015-10-29T17:11:50Z</dcterms:modified>
</cp:coreProperties>
</file>